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7" r:id="rId4"/>
    <p:sldId id="259" r:id="rId5"/>
    <p:sldId id="260" r:id="rId6"/>
    <p:sldId id="264" r:id="rId7"/>
    <p:sldId id="263" r:id="rId8"/>
    <p:sldId id="266" r:id="rId9"/>
    <p:sldId id="267" r:id="rId10"/>
    <p:sldId id="268" r:id="rId11"/>
    <p:sldId id="265" r:id="rId12"/>
    <p:sldId id="269" r:id="rId13"/>
    <p:sldId id="270" r:id="rId14"/>
    <p:sldId id="274" r:id="rId15"/>
    <p:sldId id="272" r:id="rId16"/>
    <p:sldId id="273" r:id="rId17"/>
    <p:sldId id="256" r:id="rId18"/>
    <p:sldId id="276" r:id="rId19"/>
    <p:sldId id="277" r:id="rId20"/>
    <p:sldId id="278" r:id="rId21"/>
    <p:sldId id="279" r:id="rId22"/>
    <p:sldId id="280" r:id="rId23"/>
    <p:sldId id="283" r:id="rId24"/>
    <p:sldId id="281" r:id="rId25"/>
    <p:sldId id="282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98C12-6E8E-442E-9B35-0AA5B9305DE7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12EE8-7675-4B57-B750-D45F3A166F7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0" descr="LOGO_EST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838200"/>
            <a:ext cx="25812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057400" y="3048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tx2"/>
                </a:solidFill>
              </a:rPr>
              <a:t>Ibn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Zohr</a:t>
            </a:r>
            <a:r>
              <a:rPr lang="en-US" sz="2400" b="1" dirty="0" smtClean="0">
                <a:solidFill>
                  <a:schemeClr val="tx2"/>
                </a:solidFill>
              </a:rPr>
              <a:t> University, </a:t>
            </a:r>
            <a:r>
              <a:rPr lang="en-US" sz="2400" b="1" dirty="0" err="1" smtClean="0">
                <a:solidFill>
                  <a:schemeClr val="tx2"/>
                </a:solidFill>
              </a:rPr>
              <a:t>Agadir</a:t>
            </a:r>
            <a:r>
              <a:rPr lang="en-US" sz="2400" b="1" dirty="0" smtClean="0">
                <a:solidFill>
                  <a:schemeClr val="tx2"/>
                </a:solidFill>
              </a:rPr>
              <a:t>/Morocco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676400" y="27432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Human Resources Management</a:t>
            </a:r>
          </a:p>
          <a:p>
            <a:pPr algn="ctr"/>
            <a:endParaRPr lang="en-US" sz="24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209800" y="1828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tx2"/>
                </a:solidFill>
              </a:rPr>
              <a:t>Laayoune</a:t>
            </a:r>
            <a:r>
              <a:rPr lang="en-US" b="1" dirty="0" smtClean="0">
                <a:solidFill>
                  <a:schemeClr val="tx2"/>
                </a:solidFill>
              </a:rPr>
              <a:t> Higher School of Technology</a:t>
            </a:r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p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228600"/>
            <a:ext cx="8458200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/>
              <a:t>If you </a:t>
            </a:r>
            <a:r>
              <a:rPr lang="en-US" sz="100" b="1" dirty="0" smtClean="0"/>
              <a:t>'hand in (or give in) your notice', you tell your employer that you are going to leave the company. </a:t>
            </a:r>
          </a:p>
          <a:p>
            <a:r>
              <a:rPr lang="en-US" sz="100" dirty="0" smtClean="0"/>
              <a:t>- She </a:t>
            </a:r>
            <a:r>
              <a:rPr lang="en-US" sz="100" b="1" dirty="0" smtClean="0">
                <a:solidFill>
                  <a:srgbClr val="C00000"/>
                </a:solidFill>
              </a:rPr>
              <a:t>handed in her notice </a:t>
            </a:r>
            <a:r>
              <a:rPr lang="en-US" sz="100" dirty="0" smtClean="0"/>
              <a:t>this morning and is leaving at the end of the month. </a:t>
            </a:r>
          </a:p>
          <a:p>
            <a:r>
              <a:rPr lang="en-US" sz="100" dirty="0" smtClean="0"/>
              <a:t>- He </a:t>
            </a:r>
            <a:r>
              <a:rPr lang="en-US" sz="100" b="1" dirty="0" smtClean="0">
                <a:solidFill>
                  <a:srgbClr val="C00000"/>
                </a:solidFill>
              </a:rPr>
              <a:t>gave in his notice </a:t>
            </a:r>
            <a:r>
              <a:rPr lang="en-US" sz="100" dirty="0" smtClean="0"/>
              <a:t>and they told him he could leave straight away. </a:t>
            </a:r>
          </a:p>
          <a:p>
            <a:endParaRPr lang="fr-FR" sz="100" dirty="0" smtClean="0"/>
          </a:p>
          <a:p>
            <a:r>
              <a:rPr lang="en-US" sz="100" dirty="0" smtClean="0"/>
              <a:t>If a company </a:t>
            </a:r>
            <a:r>
              <a:rPr lang="en-US" sz="100" b="1" dirty="0" smtClean="0"/>
              <a:t>'gives someone notice', they tell them that they are going to lose their jobs. </a:t>
            </a:r>
          </a:p>
          <a:p>
            <a:r>
              <a:rPr lang="en-US" sz="100" dirty="0" smtClean="0"/>
              <a:t>- The company only </a:t>
            </a:r>
            <a:r>
              <a:rPr lang="en-US" sz="100" b="1" dirty="0" smtClean="0">
                <a:solidFill>
                  <a:srgbClr val="C00000"/>
                </a:solidFill>
              </a:rPr>
              <a:t>gave me three days' notice </a:t>
            </a:r>
            <a:r>
              <a:rPr lang="en-US" sz="100" dirty="0" smtClean="0"/>
              <a:t>that I was being made redundant. </a:t>
            </a:r>
          </a:p>
          <a:p>
            <a:pPr>
              <a:buFontTx/>
              <a:buChar char="-"/>
            </a:pPr>
            <a:r>
              <a:rPr lang="en-US" sz="100" dirty="0" smtClean="0"/>
              <a:t>We have to </a:t>
            </a:r>
            <a:r>
              <a:rPr lang="en-US" sz="100" b="1" dirty="0" smtClean="0">
                <a:solidFill>
                  <a:srgbClr val="C00000"/>
                </a:solidFill>
              </a:rPr>
              <a:t>give her two months' notice </a:t>
            </a:r>
            <a:r>
              <a:rPr lang="en-US" sz="100" dirty="0" smtClean="0"/>
              <a:t>that we are letting her go. </a:t>
            </a:r>
          </a:p>
          <a:p>
            <a:r>
              <a:rPr lang="en-US" sz="3200" dirty="0" smtClean="0"/>
              <a:t>If an employer </a:t>
            </a:r>
            <a:r>
              <a:rPr lang="en-US" sz="3200" b="1" dirty="0" smtClean="0"/>
              <a:t>'sacks' someone, they fire them. </a:t>
            </a:r>
          </a:p>
          <a:p>
            <a:r>
              <a:rPr lang="en-US" sz="3200" dirty="0" smtClean="0"/>
              <a:t>- They </a:t>
            </a:r>
            <a:r>
              <a:rPr lang="en-US" sz="3200" b="1" dirty="0" smtClean="0">
                <a:solidFill>
                  <a:srgbClr val="C00000"/>
                </a:solidFill>
              </a:rPr>
              <a:t>sacked me </a:t>
            </a:r>
            <a:r>
              <a:rPr lang="en-US" sz="3200" dirty="0" smtClean="0"/>
              <a:t>without notice after ten years with the company. </a:t>
            </a:r>
          </a:p>
          <a:p>
            <a:r>
              <a:rPr lang="en-US" sz="3200" dirty="0" smtClean="0"/>
              <a:t>- I hear they intend to </a:t>
            </a:r>
            <a:r>
              <a:rPr lang="en-US" sz="3200" b="1" dirty="0" smtClean="0">
                <a:solidFill>
                  <a:srgbClr val="C00000"/>
                </a:solidFill>
              </a:rPr>
              <a:t>sack him </a:t>
            </a:r>
            <a:r>
              <a:rPr lang="en-US" sz="3200" dirty="0" smtClean="0"/>
              <a:t>because of his bullying. </a:t>
            </a:r>
          </a:p>
          <a:p>
            <a:endParaRPr lang="fr-FR" sz="3200" dirty="0" smtClean="0"/>
          </a:p>
          <a:p>
            <a:r>
              <a:rPr lang="en-US" sz="3200" dirty="0" smtClean="0"/>
              <a:t>If you </a:t>
            </a:r>
            <a:r>
              <a:rPr lang="en-US" sz="3200" b="1" dirty="0" smtClean="0"/>
              <a:t>'get the sack' or are 'given the sack', you are fired. </a:t>
            </a:r>
          </a:p>
          <a:p>
            <a:r>
              <a:rPr lang="en-US" sz="3200" dirty="0" smtClean="0"/>
              <a:t>- He </a:t>
            </a:r>
            <a:r>
              <a:rPr lang="en-US" sz="3200" b="1" dirty="0" smtClean="0">
                <a:solidFill>
                  <a:srgbClr val="C00000"/>
                </a:solidFill>
              </a:rPr>
              <a:t>was given the sack</a:t>
            </a:r>
            <a:r>
              <a:rPr lang="en-US" sz="3200" dirty="0" smtClean="0"/>
              <a:t> because he kept arriving late. </a:t>
            </a:r>
          </a:p>
          <a:p>
            <a:pPr>
              <a:buFontTx/>
              <a:buChar char="-"/>
            </a:pPr>
            <a:r>
              <a:rPr lang="en-US" sz="3200" dirty="0" smtClean="0"/>
              <a:t>If I keep making mistakes, I'm going to </a:t>
            </a:r>
            <a:r>
              <a:rPr lang="en-US" sz="3200" b="1" dirty="0" smtClean="0">
                <a:solidFill>
                  <a:srgbClr val="C00000"/>
                </a:solidFill>
              </a:rPr>
              <a:t>get the sack</a:t>
            </a:r>
            <a:r>
              <a:rPr lang="en-US" sz="3200" dirty="0" smtClean="0"/>
              <a:t>. </a:t>
            </a:r>
          </a:p>
          <a:p>
            <a:endParaRPr lang="en-US" dirty="0" smtClean="0"/>
          </a:p>
          <a:p>
            <a:r>
              <a:rPr lang="en-US" sz="500" b="1" dirty="0" smtClean="0"/>
              <a:t>'Severance pay' is money paid to workers when they are made redundant. </a:t>
            </a:r>
          </a:p>
          <a:p>
            <a:r>
              <a:rPr lang="en-US" sz="500" dirty="0" smtClean="0"/>
              <a:t>- The redundant workers were given </a:t>
            </a:r>
            <a:r>
              <a:rPr lang="en-US" sz="500" b="1" dirty="0" smtClean="0">
                <a:solidFill>
                  <a:srgbClr val="C00000"/>
                </a:solidFill>
              </a:rPr>
              <a:t>26 weeks' severance pay</a:t>
            </a:r>
            <a:r>
              <a:rPr lang="en-US" sz="500" dirty="0" smtClean="0"/>
              <a:t>. </a:t>
            </a:r>
          </a:p>
          <a:p>
            <a:r>
              <a:rPr lang="en-US" sz="500" dirty="0" smtClean="0"/>
              <a:t>- After ten years, I got </a:t>
            </a:r>
            <a:r>
              <a:rPr lang="en-US" sz="500" b="1" dirty="0" smtClean="0">
                <a:solidFill>
                  <a:srgbClr val="C00000"/>
                </a:solidFill>
              </a:rPr>
              <a:t>three</a:t>
            </a:r>
            <a:r>
              <a:rPr lang="en-US" sz="500" dirty="0" smtClean="0"/>
              <a:t> days' notice and </a:t>
            </a:r>
            <a:r>
              <a:rPr lang="en-US" sz="500" b="1" dirty="0" smtClean="0">
                <a:solidFill>
                  <a:srgbClr val="C00000"/>
                </a:solidFill>
              </a:rPr>
              <a:t>no severance pay</a:t>
            </a:r>
            <a:r>
              <a:rPr lang="en-US" sz="500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4572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81000" y="304800"/>
            <a:ext cx="8382000" cy="703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00" dirty="0" smtClean="0"/>
              <a:t>If you take legal action against your employer for </a:t>
            </a:r>
            <a:r>
              <a:rPr lang="en-US" sz="500" b="1" dirty="0" smtClean="0"/>
              <a:t>'unfair dismissal', you claim that they dismissed you for no good reason. </a:t>
            </a:r>
          </a:p>
          <a:p>
            <a:pPr algn="just"/>
            <a:r>
              <a:rPr lang="en-US" sz="500" dirty="0" smtClean="0"/>
              <a:t>- He is suing them </a:t>
            </a:r>
            <a:r>
              <a:rPr lang="en-US" sz="500" b="1" dirty="0" smtClean="0">
                <a:solidFill>
                  <a:srgbClr val="C00000"/>
                </a:solidFill>
              </a:rPr>
              <a:t>for unfair dismissal </a:t>
            </a:r>
            <a:r>
              <a:rPr lang="en-US" sz="500" dirty="0" smtClean="0"/>
              <a:t>as he says he was only ever late once. </a:t>
            </a:r>
          </a:p>
          <a:p>
            <a:pPr algn="just"/>
            <a:r>
              <a:rPr lang="en-US" sz="500" dirty="0" smtClean="0"/>
              <a:t>- Dismiss me and I'll take you to court for </a:t>
            </a:r>
            <a:r>
              <a:rPr lang="en-US" sz="500" b="1" dirty="0" smtClean="0">
                <a:solidFill>
                  <a:srgbClr val="C00000"/>
                </a:solidFill>
              </a:rPr>
              <a:t>unfair dismissal</a:t>
            </a:r>
            <a:r>
              <a:rPr lang="en-US" sz="500" dirty="0" smtClean="0"/>
              <a:t>. I've done nothing to deserve this. </a:t>
            </a:r>
          </a:p>
          <a:p>
            <a:pPr algn="just"/>
            <a:endParaRPr lang="fr-FR" sz="500" dirty="0" smtClean="0"/>
          </a:p>
          <a:p>
            <a:pPr algn="just"/>
            <a:r>
              <a:rPr lang="en-US" sz="500" dirty="0" smtClean="0"/>
              <a:t>If you take legal action against your employer for </a:t>
            </a:r>
            <a:r>
              <a:rPr lang="en-US" sz="500" b="1" dirty="0" smtClean="0"/>
              <a:t>'constructive dismissal', you claim that you were forced to leave your job because of the actions/behavior of your employer. </a:t>
            </a:r>
          </a:p>
          <a:p>
            <a:pPr algn="just"/>
            <a:r>
              <a:rPr lang="en-US" sz="500" dirty="0" smtClean="0"/>
              <a:t>- She is making a claim for </a:t>
            </a:r>
            <a:r>
              <a:rPr lang="en-US" sz="500" b="1" dirty="0" smtClean="0">
                <a:solidFill>
                  <a:srgbClr val="C00000"/>
                </a:solidFill>
              </a:rPr>
              <a:t>constructive dismissal </a:t>
            </a:r>
            <a:r>
              <a:rPr lang="en-US" sz="500" dirty="0" smtClean="0"/>
              <a:t>because she claims her immediate boss bullied her. </a:t>
            </a:r>
          </a:p>
          <a:p>
            <a:pPr algn="just">
              <a:buFontTx/>
              <a:buChar char="-"/>
            </a:pPr>
            <a:r>
              <a:rPr lang="en-US" sz="500" dirty="0" smtClean="0"/>
              <a:t>I'm sure you have the grounds for a complaint of </a:t>
            </a:r>
            <a:r>
              <a:rPr lang="en-US" sz="500" b="1" dirty="0" smtClean="0">
                <a:solidFill>
                  <a:srgbClr val="C00000"/>
                </a:solidFill>
              </a:rPr>
              <a:t>constructive dismissal</a:t>
            </a:r>
            <a:r>
              <a:rPr lang="en-US" sz="500" dirty="0" smtClean="0"/>
              <a:t>. </a:t>
            </a:r>
          </a:p>
          <a:p>
            <a:pPr algn="just"/>
            <a:endParaRPr lang="en-US" sz="3200" dirty="0" smtClean="0"/>
          </a:p>
          <a:p>
            <a:pPr algn="just"/>
            <a:r>
              <a:rPr lang="en-US" sz="3200" b="1" dirty="0" smtClean="0"/>
              <a:t>To replace someone: </a:t>
            </a:r>
            <a:r>
              <a:rPr lang="en-US" sz="3200" dirty="0" smtClean="0"/>
              <a:t>To substitute an employee with another one</a:t>
            </a:r>
          </a:p>
          <a:p>
            <a:pPr algn="just">
              <a:buFontTx/>
              <a:buChar char="-"/>
            </a:pPr>
            <a:r>
              <a:rPr lang="en-US" sz="3200" dirty="0" smtClean="0"/>
              <a:t>We have </a:t>
            </a:r>
            <a:r>
              <a:rPr lang="en-US" sz="3200" b="1" dirty="0" smtClean="0">
                <a:solidFill>
                  <a:srgbClr val="C00000"/>
                </a:solidFill>
              </a:rPr>
              <a:t>to replace </a:t>
            </a:r>
            <a:r>
              <a:rPr lang="en-US" sz="3200" dirty="0" smtClean="0"/>
              <a:t>the Engineer who was headhunted by IMB company.</a:t>
            </a:r>
          </a:p>
          <a:p>
            <a:pPr algn="just"/>
            <a:endParaRPr lang="en-US" sz="3200" dirty="0" smtClean="0"/>
          </a:p>
          <a:p>
            <a:pPr algn="just"/>
            <a:r>
              <a:rPr lang="en-US" sz="3200" b="1" dirty="0" smtClean="0"/>
              <a:t>To transfer someone: </a:t>
            </a:r>
            <a:r>
              <a:rPr lang="en-US" sz="3200" dirty="0" smtClean="0"/>
              <a:t>To move an employee from one place to another for some reasons</a:t>
            </a:r>
          </a:p>
          <a:p>
            <a:pPr algn="just"/>
            <a:r>
              <a:rPr lang="en-US" sz="3200" dirty="0" smtClean="0"/>
              <a:t>- If the new employee needs more training, we </a:t>
            </a:r>
            <a:r>
              <a:rPr lang="en-US" sz="3200" b="1" dirty="0" smtClean="0">
                <a:solidFill>
                  <a:srgbClr val="C00000"/>
                </a:solidFill>
              </a:rPr>
              <a:t>will transfer </a:t>
            </a:r>
            <a:r>
              <a:rPr lang="en-US" sz="3200" dirty="0" smtClean="0"/>
              <a:t>him to our Belgian branch.</a:t>
            </a:r>
          </a:p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r>
              <a:rPr lang="en-US" sz="3200" b="1" dirty="0" smtClean="0"/>
              <a:t> 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381000"/>
            <a:ext cx="84582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3200" b="1" dirty="0" smtClean="0"/>
              <a:t>To take someone on: </a:t>
            </a:r>
            <a:r>
              <a:rPr lang="en-US" sz="3200" dirty="0" smtClean="0"/>
              <a:t>To recruit someone</a:t>
            </a:r>
          </a:p>
          <a:p>
            <a:pPr algn="just">
              <a:lnSpc>
                <a:spcPct val="200000"/>
              </a:lnSpc>
            </a:pPr>
            <a:r>
              <a:rPr lang="en-US" sz="3200" b="1" dirty="0" smtClean="0"/>
              <a:t> To retire: </a:t>
            </a:r>
            <a:r>
              <a:rPr lang="en-US" sz="3200" dirty="0" smtClean="0"/>
              <a:t>To stop working at the age of 65</a:t>
            </a:r>
          </a:p>
          <a:p>
            <a:pPr algn="just">
              <a:lnSpc>
                <a:spcPct val="200000"/>
              </a:lnSpc>
            </a:pPr>
            <a:r>
              <a:rPr lang="en-US" sz="3200" b="1" dirty="0" smtClean="0"/>
              <a:t> To dismiss: </a:t>
            </a:r>
            <a:r>
              <a:rPr lang="en-US" sz="3200" dirty="0" smtClean="0"/>
              <a:t>To fire an employee</a:t>
            </a:r>
          </a:p>
          <a:p>
            <a:pPr algn="just">
              <a:lnSpc>
                <a:spcPct val="200000"/>
              </a:lnSpc>
            </a:pPr>
            <a:r>
              <a:rPr lang="en-US" sz="3200" b="1" dirty="0" smtClean="0"/>
              <a:t>To resign: </a:t>
            </a:r>
            <a:r>
              <a:rPr lang="en-US" sz="3200" dirty="0" smtClean="0"/>
              <a:t>To leave your job for personal reasons</a:t>
            </a:r>
          </a:p>
          <a:p>
            <a:pPr algn="just">
              <a:lnSpc>
                <a:spcPct val="200000"/>
              </a:lnSpc>
            </a:pPr>
            <a:r>
              <a:rPr lang="en-US" sz="3200" b="1" dirty="0" smtClean="0"/>
              <a:t>To take early retirement: </a:t>
            </a:r>
            <a:r>
              <a:rPr lang="en-US" sz="3200" dirty="0" smtClean="0"/>
              <a:t>To stop working earlier than at the usual statutory age (65)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762000"/>
            <a:ext cx="85344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Rearrange the letters in bold in these sentences to make correct verbs.</a:t>
            </a:r>
          </a:p>
          <a:p>
            <a:pPr algn="just"/>
            <a:r>
              <a:rPr lang="en-US" sz="3200" b="1" dirty="0" smtClean="0"/>
              <a:t>1-</a:t>
            </a:r>
            <a:r>
              <a:rPr lang="en-US" sz="3200" dirty="0" smtClean="0"/>
              <a:t>  We would like to </a:t>
            </a:r>
            <a:r>
              <a:rPr lang="en-US" sz="3200" b="1" dirty="0" err="1" smtClean="0"/>
              <a:t>ratsenrf</a:t>
            </a:r>
            <a:r>
              <a:rPr lang="en-US" sz="3200" b="1" dirty="0" smtClean="0"/>
              <a:t> </a:t>
            </a:r>
            <a:r>
              <a:rPr lang="en-US" sz="3200" dirty="0" smtClean="0"/>
              <a:t>you to our Scottish branch.</a:t>
            </a:r>
          </a:p>
          <a:p>
            <a:pPr algn="just"/>
            <a:r>
              <a:rPr lang="en-US" sz="3200" b="1" dirty="0" smtClean="0"/>
              <a:t>2-</a:t>
            </a:r>
            <a:r>
              <a:rPr lang="en-US" sz="3200" dirty="0" smtClean="0"/>
              <a:t>  If our advertisement for a manager is unsuccessful, I suggest we </a:t>
            </a:r>
            <a:r>
              <a:rPr lang="fr-FR" sz="3200" b="1" dirty="0" err="1" smtClean="0"/>
              <a:t>aedunhht</a:t>
            </a:r>
            <a:r>
              <a:rPr lang="fr-FR" sz="3200" b="1" dirty="0" smtClean="0"/>
              <a:t> </a:t>
            </a:r>
            <a:r>
              <a:rPr lang="fr-FR" sz="3200" dirty="0" err="1" smtClean="0"/>
              <a:t>elsewhere</a:t>
            </a:r>
            <a:r>
              <a:rPr lang="fr-FR" sz="3200" dirty="0" smtClean="0"/>
              <a:t>.</a:t>
            </a:r>
          </a:p>
          <a:p>
            <a:pPr algn="just"/>
            <a:r>
              <a:rPr lang="en-US" sz="3200" b="1" dirty="0" smtClean="0"/>
              <a:t>3-</a:t>
            </a:r>
            <a:r>
              <a:rPr lang="en-US" sz="3200" dirty="0" smtClean="0"/>
              <a:t> Three members of staff are going to </a:t>
            </a:r>
            <a:r>
              <a:rPr lang="en-US" sz="3200" b="1" dirty="0" err="1" smtClean="0"/>
              <a:t>teghetacsk</a:t>
            </a:r>
            <a:r>
              <a:rPr lang="en-US" sz="3200" b="1" dirty="0" smtClean="0"/>
              <a:t> </a:t>
            </a:r>
            <a:r>
              <a:rPr lang="en-US" sz="3200" dirty="0" smtClean="0"/>
              <a:t>for their bad </a:t>
            </a:r>
            <a:r>
              <a:rPr lang="fr-FR" sz="3200" dirty="0" smtClean="0"/>
              <a:t>attitude </a:t>
            </a:r>
            <a:r>
              <a:rPr lang="fr-FR" sz="3200" dirty="0" err="1" smtClean="0"/>
              <a:t>at</a:t>
            </a:r>
            <a:r>
              <a:rPr lang="fr-FR" sz="3200" dirty="0" smtClean="0"/>
              <a:t> </a:t>
            </a:r>
            <a:r>
              <a:rPr lang="fr-FR" sz="3200" dirty="0" err="1" smtClean="0"/>
              <a:t>work</a:t>
            </a:r>
            <a:r>
              <a:rPr lang="fr-FR" sz="3200" dirty="0" smtClean="0"/>
              <a:t>.</a:t>
            </a:r>
          </a:p>
          <a:p>
            <a:pPr algn="just"/>
            <a:r>
              <a:rPr lang="en-US" sz="3200" b="1" dirty="0" smtClean="0"/>
              <a:t>4-</a:t>
            </a:r>
            <a:r>
              <a:rPr lang="en-US" sz="3200" dirty="0" smtClean="0"/>
              <a:t> During our busy summer period, we </a:t>
            </a:r>
            <a:r>
              <a:rPr lang="en-US" sz="3200" b="1" dirty="0" err="1" smtClean="0"/>
              <a:t>eypoml</a:t>
            </a:r>
            <a:r>
              <a:rPr lang="en-US" sz="3200" dirty="0" smtClean="0"/>
              <a:t> irregular workers to deal with our extra orders.</a:t>
            </a:r>
          </a:p>
          <a:p>
            <a:pPr algn="just"/>
            <a:r>
              <a:rPr lang="en-US" sz="3200" dirty="0" smtClean="0"/>
              <a:t>5- If you leave now, we can offer you 10 months’ </a:t>
            </a:r>
            <a:r>
              <a:rPr lang="en-US" sz="3200" b="1" dirty="0" err="1" smtClean="0"/>
              <a:t>ncevesera</a:t>
            </a:r>
            <a:r>
              <a:rPr lang="en-US" sz="3200" b="1" dirty="0" smtClean="0"/>
              <a:t> pay</a:t>
            </a:r>
            <a:endParaRPr lang="fr-FR" sz="3200" dirty="0" smtClean="0"/>
          </a:p>
          <a:p>
            <a:pPr>
              <a:lnSpc>
                <a:spcPct val="200000"/>
              </a:lnSpc>
            </a:pPr>
            <a:endParaRPr lang="fr-FR" dirty="0" smtClean="0"/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Practice </a:t>
            </a:r>
            <a:endParaRPr lang="fr-FR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304800"/>
            <a:ext cx="8610600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Fill in the gaps with the correct word </a:t>
            </a:r>
          </a:p>
          <a:p>
            <a:r>
              <a:rPr lang="en-US" sz="2000" b="1" dirty="0" smtClean="0"/>
              <a:t>1-</a:t>
            </a:r>
            <a:r>
              <a:rPr lang="en-US" sz="2000" dirty="0" smtClean="0"/>
              <a:t> When somebody is always on time for work, we say that they are ________.</a:t>
            </a:r>
          </a:p>
          <a:p>
            <a:r>
              <a:rPr lang="en-US" sz="2000" b="1" dirty="0" smtClean="0"/>
              <a:t>2-</a:t>
            </a:r>
            <a:r>
              <a:rPr lang="en-US" sz="2000" dirty="0" smtClean="0"/>
              <a:t> When you record the time you leave work by putting a card into a special machine, you ________  </a:t>
            </a:r>
            <a:r>
              <a:rPr lang="fr-FR" sz="2000" dirty="0" smtClean="0"/>
              <a:t>________.</a:t>
            </a:r>
          </a:p>
          <a:p>
            <a:r>
              <a:rPr lang="en-US" sz="2000" b="1" dirty="0" smtClean="0"/>
              <a:t> 3- </a:t>
            </a:r>
            <a:r>
              <a:rPr lang="en-US" sz="2000" dirty="0" smtClean="0"/>
              <a:t>A time for which work is paid at twice the normal rate (for example, at weekends or on public </a:t>
            </a:r>
            <a:r>
              <a:rPr lang="fr-FR" sz="2000" dirty="0" err="1" smtClean="0"/>
              <a:t>holidays</a:t>
            </a:r>
            <a:r>
              <a:rPr lang="fr-FR" sz="2000" dirty="0" smtClean="0"/>
              <a:t>)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called</a:t>
            </a:r>
            <a:r>
              <a:rPr lang="fr-FR" sz="2000" dirty="0" smtClean="0"/>
              <a:t> ________ </a:t>
            </a:r>
            <a:r>
              <a:rPr lang="fr-FR" sz="2000" i="1" dirty="0" smtClean="0"/>
              <a:t>time.</a:t>
            </a:r>
          </a:p>
          <a:p>
            <a:r>
              <a:rPr lang="en-US" sz="2000" b="1" i="1" dirty="0" smtClean="0"/>
              <a:t>4-</a:t>
            </a:r>
            <a:r>
              <a:rPr lang="en-US" sz="2000" dirty="0" smtClean="0"/>
              <a:t> A holiday from work which is fixed by law is called a _____ </a:t>
            </a:r>
            <a:r>
              <a:rPr lang="en-US" sz="2000" i="1" dirty="0" smtClean="0"/>
              <a:t>holiday.</a:t>
            </a:r>
          </a:p>
          <a:p>
            <a:r>
              <a:rPr lang="en-US" sz="2000" b="1" i="1" dirty="0" smtClean="0"/>
              <a:t>5-</a:t>
            </a:r>
            <a:r>
              <a:rPr lang="en-US" sz="2000" dirty="0" smtClean="0"/>
              <a:t> A day when all employees in the country are allowed to take a day off work is called a _____   </a:t>
            </a:r>
            <a:r>
              <a:rPr lang="fr-FR" sz="2000" dirty="0" smtClean="0"/>
              <a:t>_____.</a:t>
            </a:r>
          </a:p>
          <a:p>
            <a:r>
              <a:rPr lang="en-US" sz="2000" b="1" dirty="0" smtClean="0"/>
              <a:t>6-</a:t>
            </a:r>
            <a:r>
              <a:rPr lang="en-US" sz="2000" dirty="0" smtClean="0"/>
              <a:t> A </a:t>
            </a:r>
            <a:r>
              <a:rPr lang="en-US" sz="2000" i="1" dirty="0" smtClean="0"/>
              <a:t>time ________ is a record of when employees arrive at and leave work, or one which shows how </a:t>
            </a:r>
            <a:r>
              <a:rPr lang="en-US" sz="2000" dirty="0" smtClean="0"/>
              <a:t>much time an employee spends on different jobs each day.</a:t>
            </a:r>
          </a:p>
          <a:p>
            <a:r>
              <a:rPr lang="en-US" sz="2000" b="1" dirty="0" smtClean="0"/>
              <a:t>7- </a:t>
            </a:r>
            <a:r>
              <a:rPr lang="en-US" sz="2000" dirty="0" smtClean="0"/>
              <a:t>Employees who work ________-</a:t>
            </a:r>
            <a:r>
              <a:rPr lang="en-US" sz="2000" i="1" dirty="0" smtClean="0"/>
              <a:t>time work for the normal working time (i.e. about 8 hours a day 5</a:t>
            </a:r>
          </a:p>
          <a:p>
            <a:r>
              <a:rPr lang="fr-FR" sz="2000" dirty="0" err="1" smtClean="0"/>
              <a:t>days</a:t>
            </a:r>
            <a:r>
              <a:rPr lang="fr-FR" sz="2000" dirty="0" smtClean="0"/>
              <a:t> a </a:t>
            </a:r>
            <a:r>
              <a:rPr lang="fr-FR" sz="2000" dirty="0" err="1" smtClean="0"/>
              <a:t>week</a:t>
            </a:r>
            <a:r>
              <a:rPr lang="fr-FR" sz="2000" dirty="0" smtClean="0"/>
              <a:t>).</a:t>
            </a:r>
          </a:p>
          <a:p>
            <a:r>
              <a:rPr lang="en-US" sz="2000" b="1" dirty="0" smtClean="0"/>
              <a:t>8- </a:t>
            </a:r>
            <a:r>
              <a:rPr lang="en-US" sz="2000" dirty="0" smtClean="0"/>
              <a:t>________ is a working method where employees work at home on computer terminals, and send the finished material back to the office by email.</a:t>
            </a:r>
          </a:p>
          <a:p>
            <a:r>
              <a:rPr lang="en-US" sz="2000" b="1" dirty="0" smtClean="0"/>
              <a:t>9 – </a:t>
            </a:r>
            <a:r>
              <a:rPr lang="en-US" sz="2000" dirty="0" smtClean="0"/>
              <a:t>Dismissing for no reason is called _______________</a:t>
            </a:r>
          </a:p>
          <a:p>
            <a:r>
              <a:rPr lang="en-US" sz="2000" b="1" dirty="0" smtClean="0"/>
              <a:t>10-</a:t>
            </a:r>
            <a:r>
              <a:rPr lang="en-US" sz="2000" dirty="0" smtClean="0"/>
              <a:t>  When somebody is fired, we say, he gets  _________________</a:t>
            </a:r>
          </a:p>
          <a:p>
            <a:r>
              <a:rPr lang="en-US" sz="2000" b="1" dirty="0" smtClean="0"/>
              <a:t>11-</a:t>
            </a:r>
            <a:r>
              <a:rPr lang="en-US" sz="2000" dirty="0" smtClean="0"/>
              <a:t>  A </a:t>
            </a:r>
            <a:r>
              <a:rPr lang="en-US" sz="2000" i="1" dirty="0" smtClean="0"/>
              <a:t>duty ________ is a list of times showing when each employee is on duty at those times.</a:t>
            </a:r>
            <a:endParaRPr lang="en-US" sz="2000" b="1" dirty="0" smtClean="0"/>
          </a:p>
          <a:p>
            <a:endParaRPr lang="en-US" sz="2000" b="1" dirty="0" smtClean="0"/>
          </a:p>
          <a:p>
            <a:pPr>
              <a:lnSpc>
                <a:spcPct val="200000"/>
              </a:lnSpc>
            </a:pPr>
            <a:endParaRPr lang="fr-FR" dirty="0" smtClean="0"/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381000"/>
            <a:ext cx="838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12-</a:t>
            </a:r>
            <a:r>
              <a:rPr lang="en-US" sz="2000" dirty="0" smtClean="0"/>
              <a:t> If a company does not operate a flexible time system, we say that the employees work ________</a:t>
            </a:r>
            <a:r>
              <a:rPr lang="fr-FR" sz="2000" dirty="0" err="1" smtClean="0"/>
              <a:t>hours</a:t>
            </a:r>
            <a:r>
              <a:rPr lang="fr-FR" sz="2000" dirty="0" smtClean="0"/>
              <a:t>.</a:t>
            </a:r>
          </a:p>
          <a:p>
            <a:r>
              <a:rPr lang="en-US" sz="2000" b="1" dirty="0" smtClean="0"/>
              <a:t>13-</a:t>
            </a:r>
            <a:r>
              <a:rPr lang="en-US" sz="2000" dirty="0" smtClean="0"/>
              <a:t> If you want to leave your job, you should ______    ______    ____</a:t>
            </a:r>
          </a:p>
          <a:p>
            <a:r>
              <a:rPr lang="en-US" sz="2000" b="1" dirty="0" smtClean="0"/>
              <a:t>14- </a:t>
            </a:r>
            <a:r>
              <a:rPr lang="en-US" sz="2000" dirty="0" smtClean="0"/>
              <a:t>When a company wants to inform an employee that he/she will lose their job on a specific date, they _______him/her ______________</a:t>
            </a:r>
            <a:endParaRPr lang="en-US" sz="2000" b="1" dirty="0" smtClean="0"/>
          </a:p>
          <a:p>
            <a:r>
              <a:rPr lang="en-US" sz="2000" b="1" dirty="0" smtClean="0"/>
              <a:t>15-</a:t>
            </a:r>
            <a:r>
              <a:rPr lang="en-US" sz="2000" dirty="0" smtClean="0"/>
              <a:t> When the workers are made redundant, they are paid _____    ______</a:t>
            </a:r>
          </a:p>
          <a:p>
            <a:r>
              <a:rPr lang="en-US" sz="2000" b="1" dirty="0" smtClean="0"/>
              <a:t>16- </a:t>
            </a:r>
            <a:r>
              <a:rPr lang="en-US" sz="2000" dirty="0" smtClean="0"/>
              <a:t>When you convince a very competent employee to leave his/her job to work for you, you ______________him/her.</a:t>
            </a:r>
          </a:p>
          <a:p>
            <a:r>
              <a:rPr lang="en-US" sz="2000" b="1" dirty="0" smtClean="0"/>
              <a:t>17-</a:t>
            </a:r>
            <a:r>
              <a:rPr lang="en-US" sz="2000" dirty="0" smtClean="0"/>
              <a:t> when you don’t have a fixed salary, they pay you _____  ____  ____</a:t>
            </a:r>
          </a:p>
          <a:p>
            <a:r>
              <a:rPr lang="en-US" sz="2000" dirty="0" smtClean="0"/>
              <a:t>18- Because she has proofs that she is usually bullied by her boss, she can claim for ____________ _____________ and look for another job. 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382000" cy="533400"/>
          </a:xfrm>
        </p:spPr>
        <p:txBody>
          <a:bodyPr>
            <a:noAutofit/>
          </a:bodyPr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Fill in the blank with the correct words:</a:t>
            </a:r>
          </a:p>
          <a:p>
            <a:pPr algn="just"/>
            <a:r>
              <a:rPr lang="en-US" sz="1600" b="1" dirty="0" smtClean="0">
                <a:solidFill>
                  <a:schemeClr val="tx1"/>
                </a:solidFill>
              </a:rPr>
              <a:t>Replaced – recruited – transferred – taken on  - retired - -dismissed – resigned – taken early retirement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5800" y="1295400"/>
            <a:ext cx="8001000" cy="5081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/>
              <a:t>Mr. Robson:</a:t>
            </a:r>
            <a:r>
              <a:rPr lang="en-US" dirty="0" smtClean="0"/>
              <a:t> Have you ………………any new staff this month?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Mr. Brooks:</a:t>
            </a:r>
            <a:r>
              <a:rPr lang="en-US" dirty="0" smtClean="0"/>
              <a:t> Yes, 10 new employees. We have ……………the five workers who have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……………………..for personal reasons, the two employees who have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 …………………at the age of 65, and the three others who have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 …………………..benefitting from our generous package of financial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  incentives. </a:t>
            </a: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Mr. Robson: </a:t>
            </a:r>
            <a:r>
              <a:rPr lang="en-US" dirty="0" smtClean="0"/>
              <a:t>That’s good. And have you …………………any?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Mr. Brooks:</a:t>
            </a:r>
            <a:r>
              <a:rPr lang="en-US" dirty="0" smtClean="0"/>
              <a:t> Yes. Two of them for laziness </a:t>
            </a:r>
            <a:r>
              <a:rPr lang="en-US" sz="2000" dirty="0" smtClean="0"/>
              <a:t>and</a:t>
            </a:r>
            <a:r>
              <a:rPr lang="en-US" dirty="0" smtClean="0"/>
              <a:t> lack of honesty.</a:t>
            </a:r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Mr. Robson: </a:t>
            </a:r>
            <a:r>
              <a:rPr lang="en-US" dirty="0" smtClean="0"/>
              <a:t>Well, now, have you …………………….any staff elsewhere?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Mr. Brooks: </a:t>
            </a:r>
            <a:r>
              <a:rPr lang="en-US" dirty="0" smtClean="0"/>
              <a:t>Oh yes, three, for misconduct. They were sent to work in the branch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company in Exeter. And we have also …………..five school leavers on the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             government’s training scheme.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HRM Vocabulary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Applying for a Job 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57200" y="609600"/>
            <a:ext cx="838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" dirty="0" smtClean="0"/>
              <a:t>If there is </a:t>
            </a:r>
            <a:r>
              <a:rPr lang="en-US" sz="100" b="1" dirty="0" smtClean="0"/>
              <a:t>'a vacancy', </a:t>
            </a:r>
            <a:r>
              <a:rPr lang="en-US" sz="100" dirty="0" smtClean="0"/>
              <a:t>there is a job available because a new post has been created or a person has left. </a:t>
            </a:r>
          </a:p>
          <a:p>
            <a:pPr algn="just"/>
            <a:r>
              <a:rPr lang="en-US" sz="100" dirty="0" smtClean="0"/>
              <a:t>- Larry's move to London has created a vacancy in Marketing if you are interested. </a:t>
            </a:r>
          </a:p>
          <a:p>
            <a:pPr algn="just"/>
            <a:r>
              <a:rPr lang="en-US" sz="100" dirty="0" smtClean="0"/>
              <a:t>- We don’t have any vacancies at the moment but we will keep your CV on file. </a:t>
            </a:r>
          </a:p>
          <a:p>
            <a:pPr algn="just"/>
            <a:endParaRPr lang="fr-FR" sz="100" dirty="0" smtClean="0"/>
          </a:p>
          <a:p>
            <a:pPr algn="just"/>
            <a:r>
              <a:rPr lang="en-US" sz="100" dirty="0" smtClean="0"/>
              <a:t>When a post becomes vacant, the company </a:t>
            </a:r>
            <a:r>
              <a:rPr lang="en-US" sz="100" b="1" dirty="0" smtClean="0"/>
              <a:t>'advertises the post' </a:t>
            </a:r>
            <a:r>
              <a:rPr lang="en-US" sz="100" dirty="0" smtClean="0"/>
              <a:t>in the press</a:t>
            </a:r>
            <a:r>
              <a:rPr lang="en-US" sz="100" b="1" dirty="0" smtClean="0"/>
              <a:t>. </a:t>
            </a:r>
          </a:p>
          <a:p>
            <a:pPr algn="just"/>
            <a:r>
              <a:rPr lang="en-US" sz="100" dirty="0" smtClean="0"/>
              <a:t>- Although the post was advertised last month, we promoted someone internally. </a:t>
            </a:r>
          </a:p>
          <a:p>
            <a:pPr algn="just">
              <a:buFontTx/>
              <a:buChar char="-"/>
            </a:pPr>
            <a:r>
              <a:rPr lang="en-US" sz="100" dirty="0" smtClean="0"/>
              <a:t>We advertised the post in the national press last week and have received lots of applications. </a:t>
            </a:r>
          </a:p>
          <a:p>
            <a:pPr algn="just"/>
            <a:endParaRPr lang="en-US" sz="1000" dirty="0" smtClean="0"/>
          </a:p>
          <a:p>
            <a:r>
              <a:rPr lang="en-US" sz="1000" dirty="0" smtClean="0"/>
              <a:t>If you </a:t>
            </a:r>
            <a:r>
              <a:rPr lang="en-US" sz="1000" b="1" dirty="0" smtClean="0"/>
              <a:t>'apply for a job', </a:t>
            </a:r>
            <a:r>
              <a:rPr lang="en-US" sz="1000" dirty="0" smtClean="0"/>
              <a:t>you send in a CV or letter because you want the job. </a:t>
            </a:r>
          </a:p>
          <a:p>
            <a:r>
              <a:rPr lang="en-US" sz="2400" dirty="0" smtClean="0"/>
              <a:t>- Ten people have applied for the job just from advertising it internally. </a:t>
            </a:r>
          </a:p>
          <a:p>
            <a:r>
              <a:rPr lang="en-US" sz="2400" dirty="0" smtClean="0"/>
              <a:t>- I've applied for that job in Glasgow even though I'm don’t really have enough experience. </a:t>
            </a:r>
          </a:p>
          <a:p>
            <a:endParaRPr lang="fr-FR" dirty="0" smtClean="0"/>
          </a:p>
          <a:p>
            <a:r>
              <a:rPr lang="en-US" sz="3200" dirty="0" smtClean="0"/>
              <a:t>When you want a new job, you send </a:t>
            </a:r>
            <a:r>
              <a:rPr lang="en-US" sz="3200" b="1" dirty="0" smtClean="0"/>
              <a:t>'letters of application' </a:t>
            </a:r>
            <a:r>
              <a:rPr lang="en-US" sz="3200" dirty="0" smtClean="0"/>
              <a:t>to the company concerned</a:t>
            </a:r>
            <a:r>
              <a:rPr lang="en-US" sz="3200" b="1" dirty="0" smtClean="0"/>
              <a:t>. </a:t>
            </a:r>
          </a:p>
          <a:p>
            <a:r>
              <a:rPr lang="en-US" sz="3200" dirty="0" smtClean="0"/>
              <a:t>- I've written letters of application for four different jobs but had no reply yet. </a:t>
            </a:r>
          </a:p>
          <a:p>
            <a:r>
              <a:rPr lang="en-US" sz="3200" dirty="0" smtClean="0"/>
              <a:t>- We have received letters of application from a wide range of candidates. </a:t>
            </a:r>
          </a:p>
          <a:p>
            <a:pPr algn="just"/>
            <a:endParaRPr lang="en-US" dirty="0" smtClean="0"/>
          </a:p>
          <a:p>
            <a:pPr algn="just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HRM Vocabulary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" y="914401"/>
            <a:ext cx="8610600" cy="647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0000"/>
                </a:solidFill>
              </a:rPr>
              <a:t>Working Hours</a:t>
            </a:r>
            <a:endParaRPr lang="fr-FR" sz="1050" b="1" dirty="0" smtClean="0">
              <a:solidFill>
                <a:srgbClr val="FF0000"/>
              </a:solidFill>
            </a:endParaRPr>
          </a:p>
          <a:p>
            <a:r>
              <a:rPr lang="en-US" sz="100" dirty="0" smtClean="0"/>
              <a:t> T</a:t>
            </a:r>
            <a:r>
              <a:rPr lang="en-US" sz="100" b="1" dirty="0" smtClean="0"/>
              <a:t>o work overtime = to do more than the usual hours required by the contract </a:t>
            </a:r>
          </a:p>
          <a:p>
            <a:r>
              <a:rPr lang="en-US" sz="1000" dirty="0" smtClean="0"/>
              <a:t>- We aren't paid when we work overtime, we can take time off in lieu. </a:t>
            </a:r>
          </a:p>
          <a:p>
            <a:pPr>
              <a:buFontTx/>
              <a:buChar char="-"/>
            </a:pPr>
            <a:r>
              <a:rPr lang="en-US" sz="1000" dirty="0" smtClean="0"/>
              <a:t>We had to work overtime to get the project finished on time.</a:t>
            </a:r>
          </a:p>
          <a:p>
            <a:endParaRPr lang="fr-FR" sz="1000" dirty="0" smtClean="0"/>
          </a:p>
          <a:p>
            <a:r>
              <a:rPr lang="en-US" sz="1000" dirty="0" smtClean="0"/>
              <a:t> </a:t>
            </a:r>
            <a:r>
              <a:rPr lang="en-US" sz="1000" b="1" dirty="0" smtClean="0"/>
              <a:t>To work shifts = to work in teams at different times of the day and night </a:t>
            </a:r>
          </a:p>
          <a:p>
            <a:r>
              <a:rPr lang="en-US" sz="1000" dirty="0" smtClean="0"/>
              <a:t>- In today's twenty-four hour society, more and more people work shifts. </a:t>
            </a:r>
          </a:p>
          <a:p>
            <a:pPr>
              <a:buFontTx/>
              <a:buChar char="-"/>
            </a:pPr>
            <a:r>
              <a:rPr lang="en-US" sz="1000" dirty="0" smtClean="0"/>
              <a:t>We get paid more when we work shifts to compensate for the irregular times.</a:t>
            </a:r>
          </a:p>
          <a:p>
            <a:endParaRPr lang="fr-FR" sz="1000" dirty="0" smtClean="0"/>
          </a:p>
          <a:p>
            <a:r>
              <a:rPr lang="en-US" sz="1000" dirty="0" smtClean="0"/>
              <a:t> </a:t>
            </a:r>
            <a:r>
              <a:rPr lang="en-US" sz="1000" b="1" dirty="0" smtClean="0"/>
              <a:t>Shift work = when groups of workers work at different times of the day and night </a:t>
            </a:r>
          </a:p>
          <a:p>
            <a:r>
              <a:rPr lang="en-US" sz="1000" dirty="0" smtClean="0"/>
              <a:t>- The irregular rhythm of shift work can be very hard on family life. </a:t>
            </a:r>
          </a:p>
          <a:p>
            <a:pPr>
              <a:buFontTx/>
              <a:buChar char="-"/>
            </a:pPr>
            <a:r>
              <a:rPr lang="en-US" sz="1000" dirty="0" smtClean="0"/>
              <a:t>Production keeps going non-stop so we have a lot of people who do shift work.</a:t>
            </a:r>
          </a:p>
          <a:p>
            <a:endParaRPr lang="fr-FR" sz="2400" dirty="0" smtClean="0"/>
          </a:p>
          <a:p>
            <a:r>
              <a:rPr lang="en-US" sz="2400" dirty="0" smtClean="0"/>
              <a:t> T</a:t>
            </a:r>
            <a:r>
              <a:rPr lang="en-US" sz="2400" b="1" dirty="0" smtClean="0"/>
              <a:t>o be on the night shift = to work with a group during the night, often from ten pm to six am </a:t>
            </a:r>
          </a:p>
          <a:p>
            <a:r>
              <a:rPr lang="en-US" sz="2400" dirty="0" smtClean="0"/>
              <a:t>- It's very hard </a:t>
            </a:r>
            <a:r>
              <a:rPr lang="en-US" sz="2400" dirty="0" err="1" smtClean="0"/>
              <a:t>tobe</a:t>
            </a:r>
            <a:r>
              <a:rPr lang="en-US" sz="2400" dirty="0" smtClean="0"/>
              <a:t> on the night shift because I can't sleep very well during the day. </a:t>
            </a:r>
          </a:p>
          <a:p>
            <a:r>
              <a:rPr lang="en-US" sz="2400" dirty="0" smtClean="0"/>
              <a:t>- Some people prefer to be on the night shift because they are at home when the children come home from school. 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57200" y="533400"/>
            <a:ext cx="822960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candidates who apply for the job are also known as the </a:t>
            </a:r>
            <a:r>
              <a:rPr lang="en-US" sz="2400" b="1" dirty="0" smtClean="0"/>
              <a:t>'applicants'. </a:t>
            </a:r>
          </a:p>
          <a:p>
            <a:pPr algn="just"/>
            <a:r>
              <a:rPr lang="en-US" sz="2400" dirty="0" smtClean="0"/>
              <a:t>- The number of applicants is very high. There are a lot of people with the right qualifications and experience. </a:t>
            </a:r>
          </a:p>
          <a:p>
            <a:pPr algn="just"/>
            <a:r>
              <a:rPr lang="en-US" sz="2400" dirty="0" smtClean="0"/>
              <a:t>- We do a pre-selection of the applicants based on their previous experience. </a:t>
            </a:r>
          </a:p>
          <a:p>
            <a:pPr algn="just"/>
            <a:endParaRPr lang="fr-FR" sz="2400" dirty="0" smtClean="0"/>
          </a:p>
          <a:p>
            <a:pPr algn="just"/>
            <a:r>
              <a:rPr lang="en-US" sz="2400" dirty="0" smtClean="0"/>
              <a:t>A company can use a </a:t>
            </a:r>
            <a:r>
              <a:rPr lang="en-US" sz="2400" b="1" dirty="0" smtClean="0"/>
              <a:t>'recruitment agency' </a:t>
            </a:r>
            <a:r>
              <a:rPr lang="en-US" sz="2400" dirty="0" smtClean="0"/>
              <a:t>to fill their vacancies </a:t>
            </a:r>
          </a:p>
          <a:p>
            <a:pPr algn="just"/>
            <a:r>
              <a:rPr lang="en-US" sz="2400" dirty="0" smtClean="0"/>
              <a:t>- We use a recruitment agency to advertise the post and do a pre-selection. </a:t>
            </a:r>
          </a:p>
          <a:p>
            <a:pPr algn="just">
              <a:buFontTx/>
              <a:buChar char="-"/>
            </a:pPr>
            <a:r>
              <a:rPr lang="en-US" sz="2400" dirty="0" smtClean="0"/>
              <a:t>There are several recruitment agencies who specialize in our sector so we can find highly qualified candidates quickly.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A </a:t>
            </a:r>
            <a:r>
              <a:rPr lang="en-US" sz="2400" b="1" dirty="0" smtClean="0"/>
              <a:t>'job description' </a:t>
            </a:r>
            <a:r>
              <a:rPr lang="en-US" sz="2400" dirty="0" smtClean="0"/>
              <a:t>details all the duties, responsibilities and personal qualities necessary for a specific job. </a:t>
            </a:r>
          </a:p>
          <a:p>
            <a:pPr algn="just"/>
            <a:r>
              <a:rPr lang="en-US" sz="2400" dirty="0" smtClean="0"/>
              <a:t>- We have written new job descriptions for all the jobs in our department. </a:t>
            </a:r>
          </a:p>
          <a:p>
            <a:pPr algn="just"/>
            <a:r>
              <a:rPr lang="en-US" sz="2400" dirty="0" smtClean="0"/>
              <a:t>- I don't think making the coffee is in my job description! </a:t>
            </a:r>
          </a:p>
          <a:p>
            <a:pPr algn="just"/>
            <a:endParaRPr lang="fr-FR" dirty="0" smtClean="0"/>
          </a:p>
          <a:p>
            <a:pPr algn="just"/>
            <a:r>
              <a:rPr lang="en-US" dirty="0" smtClean="0"/>
              <a:t>Your </a:t>
            </a:r>
            <a:r>
              <a:rPr lang="en-US" b="1" dirty="0" smtClean="0"/>
              <a:t>'qualifications' </a:t>
            </a:r>
            <a:r>
              <a:rPr lang="en-US" dirty="0" smtClean="0"/>
              <a:t>are your academic or professional diplomas. </a:t>
            </a:r>
          </a:p>
          <a:p>
            <a:pPr algn="just"/>
            <a:r>
              <a:rPr lang="en-US" dirty="0" smtClean="0"/>
              <a:t>- For a post at this level, we consider experience to be more important than academic qualifications. </a:t>
            </a:r>
          </a:p>
          <a:p>
            <a:pPr algn="just"/>
            <a:r>
              <a:rPr lang="en-US" dirty="0" smtClean="0"/>
              <a:t> For this post, we give full training. The only qualification necessary is a high school diploma. </a:t>
            </a:r>
          </a:p>
          <a:p>
            <a:pPr algn="just"/>
            <a:endParaRPr lang="en-US" dirty="0" smtClean="0"/>
          </a:p>
          <a:p>
            <a:pPr algn="just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9600" y="533400"/>
            <a:ext cx="81534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b="1" dirty="0" smtClean="0"/>
              <a:t>'Experience' </a:t>
            </a:r>
            <a:r>
              <a:rPr lang="en-US" sz="100" dirty="0" smtClean="0"/>
              <a:t>is the knowledge acquired through time already spent in work, in different jobs. </a:t>
            </a:r>
          </a:p>
          <a:p>
            <a:r>
              <a:rPr lang="en-US" sz="100" dirty="0" smtClean="0"/>
              <a:t>- I have a lot of experience managing a small team and would now like to manage a bigger one. </a:t>
            </a:r>
          </a:p>
          <a:p>
            <a:r>
              <a:rPr lang="en-US" sz="100" dirty="0" smtClean="0"/>
              <a:t>- The best candidates are those who have previous experience in the food industry. </a:t>
            </a:r>
          </a:p>
          <a:p>
            <a:endParaRPr lang="fr-FR" dirty="0" smtClean="0"/>
          </a:p>
          <a:p>
            <a:r>
              <a:rPr lang="en-US" sz="2400" b="1" dirty="0" smtClean="0"/>
              <a:t>'Salary and benefits' </a:t>
            </a:r>
            <a:r>
              <a:rPr lang="en-US" sz="2400" dirty="0" smtClean="0"/>
              <a:t>are what you are paid and the extras you receive in return for the work you do. </a:t>
            </a:r>
          </a:p>
          <a:p>
            <a:r>
              <a:rPr lang="en-US" sz="2400" dirty="0" smtClean="0"/>
              <a:t>- Although the starting salary is not very high, the benefits include health insurance. </a:t>
            </a:r>
          </a:p>
          <a:p>
            <a:pPr>
              <a:buFontTx/>
              <a:buChar char="-"/>
            </a:pPr>
            <a:r>
              <a:rPr lang="en-US" sz="2400" dirty="0" smtClean="0"/>
              <a:t>We pay very competitive salaries and provide some of the best benefits in the sector.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Applying for a job may mean filling out an '</a:t>
            </a:r>
            <a:r>
              <a:rPr lang="en-US" sz="2400" b="1" dirty="0" smtClean="0"/>
              <a:t>application form' </a:t>
            </a:r>
            <a:r>
              <a:rPr lang="en-US" sz="2400" dirty="0" smtClean="0"/>
              <a:t>giving your personal details. </a:t>
            </a:r>
          </a:p>
          <a:p>
            <a:r>
              <a:rPr lang="en-US" sz="2400" dirty="0" smtClean="0"/>
              <a:t>- If you are interested in the job, could you fill out this application form, please? </a:t>
            </a:r>
          </a:p>
          <a:p>
            <a:r>
              <a:rPr lang="en-US" sz="2400" dirty="0" smtClean="0"/>
              <a:t>- I have completed the application form for that job and sent it back to the personnel department. </a:t>
            </a:r>
          </a:p>
          <a:p>
            <a:endParaRPr lang="fr-FR" dirty="0" smtClean="0"/>
          </a:p>
          <a:p>
            <a:r>
              <a:rPr lang="en-US" dirty="0" smtClean="0"/>
              <a:t>The application form includes your '</a:t>
            </a:r>
            <a:r>
              <a:rPr lang="en-US" b="1" dirty="0" smtClean="0"/>
              <a:t>contact details'; your home address, your phone number and your email address. </a:t>
            </a:r>
          </a:p>
          <a:p>
            <a:r>
              <a:rPr lang="en-US" dirty="0" smtClean="0"/>
              <a:t>- We have your contact details so we will be in touch soon. </a:t>
            </a:r>
          </a:p>
          <a:p>
            <a:r>
              <a:rPr lang="en-US" dirty="0" smtClean="0"/>
              <a:t>- If you give me your contact details, I'll call you to set up an interview. </a:t>
            </a:r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57200" y="457200"/>
            <a:ext cx="82296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/>
              <a:t>The job offer will include information regarding salary and '</a:t>
            </a:r>
            <a:r>
              <a:rPr lang="en-US" sz="100" b="1" dirty="0" smtClean="0"/>
              <a:t>holiday entitlement'. </a:t>
            </a:r>
          </a:p>
          <a:p>
            <a:r>
              <a:rPr lang="en-US" sz="100" dirty="0" smtClean="0"/>
              <a:t>- The holiday entitlement is only 20 days a year but that doesn't include public holidays. </a:t>
            </a:r>
          </a:p>
          <a:p>
            <a:r>
              <a:rPr lang="en-US" sz="100" dirty="0" smtClean="0"/>
              <a:t>- Although the holiday entitlement is very generous, holidays have to be taken at certain times of the year. </a:t>
            </a:r>
          </a:p>
          <a:p>
            <a:endParaRPr lang="fr-FR" sz="100" dirty="0" smtClean="0"/>
          </a:p>
          <a:p>
            <a:r>
              <a:rPr lang="en-US" sz="100" dirty="0" smtClean="0"/>
              <a:t>The job offer will also give a '</a:t>
            </a:r>
            <a:r>
              <a:rPr lang="en-US" sz="100" b="1" dirty="0" smtClean="0"/>
              <a:t>starting date' </a:t>
            </a:r>
            <a:r>
              <a:rPr lang="en-US" sz="100" dirty="0" smtClean="0"/>
              <a:t>for the job. </a:t>
            </a:r>
          </a:p>
          <a:p>
            <a:r>
              <a:rPr lang="en-US" sz="100" dirty="0" smtClean="0"/>
              <a:t>- I have to work out my notice in my present job so can we put back the starting date? </a:t>
            </a:r>
          </a:p>
          <a:p>
            <a:r>
              <a:rPr lang="en-US" sz="100" dirty="0" smtClean="0"/>
              <a:t>- Originally they wanted me to start next week but as I was available, I suggested an earlier starting date. </a:t>
            </a:r>
          </a:p>
          <a:p>
            <a:endParaRPr lang="fr-FR" sz="2000" dirty="0" smtClean="0"/>
          </a:p>
          <a:p>
            <a:r>
              <a:rPr lang="en-US" sz="3200" dirty="0" smtClean="0"/>
              <a:t>The job offer will also specify a '</a:t>
            </a:r>
            <a:r>
              <a:rPr lang="en-US" sz="3200" b="1" dirty="0" smtClean="0"/>
              <a:t>probation period' </a:t>
            </a:r>
            <a:r>
              <a:rPr lang="en-US" sz="3200" dirty="0" smtClean="0"/>
              <a:t>at the end of which a new recruit can be dismissed if they are not suitable for the position. </a:t>
            </a:r>
          </a:p>
          <a:p>
            <a:r>
              <a:rPr lang="en-US" sz="3200" dirty="0" smtClean="0"/>
              <a:t>- They let him go at the end of the probation period. </a:t>
            </a:r>
          </a:p>
          <a:p>
            <a:r>
              <a:rPr lang="en-US" sz="3200" dirty="0" smtClean="0"/>
              <a:t>- She is still on her probation period. We have another two weeks to make a final decision.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4800" y="4572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Rearrange the letters in bold in these sentences to make correct words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1-</a:t>
            </a:r>
            <a:r>
              <a:rPr lang="en-US" sz="2000" dirty="0" smtClean="0"/>
              <a:t>  New employees have to go through a </a:t>
            </a:r>
            <a:r>
              <a:rPr lang="en-US" sz="2000" b="1" dirty="0" err="1" smtClean="0"/>
              <a:t>otionprba</a:t>
            </a:r>
            <a:r>
              <a:rPr lang="en-US" sz="2000" b="1" dirty="0" smtClean="0"/>
              <a:t> </a:t>
            </a:r>
            <a:r>
              <a:rPr lang="en-US" sz="2000" dirty="0" smtClean="0"/>
              <a:t>period</a:t>
            </a:r>
            <a:r>
              <a:rPr lang="en-US" sz="2000" b="1" dirty="0" smtClean="0"/>
              <a:t> </a:t>
            </a:r>
            <a:r>
              <a:rPr lang="en-US" sz="2000" dirty="0" smtClean="0"/>
              <a:t>before they are taken on.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2-</a:t>
            </a:r>
            <a:r>
              <a:rPr lang="en-US" sz="2000" dirty="0" smtClean="0"/>
              <a:t>  Will you include writing long business letters in the new </a:t>
            </a:r>
            <a:r>
              <a:rPr lang="en-US" sz="2000" b="1" dirty="0" err="1" smtClean="0"/>
              <a:t>boj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cridoeinspt</a:t>
            </a:r>
            <a:r>
              <a:rPr lang="en-US" sz="2000" dirty="0" smtClean="0"/>
              <a:t>?</a:t>
            </a:r>
            <a:endParaRPr lang="fr-FR" sz="2000" dirty="0" smtClean="0"/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3-</a:t>
            </a:r>
            <a:r>
              <a:rPr lang="en-US" sz="2000" dirty="0" smtClean="0"/>
              <a:t> We are busy enough to advertise the post, will you look for a </a:t>
            </a:r>
            <a:r>
              <a:rPr lang="en-US" sz="2000" b="1" dirty="0" err="1" smtClean="0"/>
              <a:t>uitrmneecrt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cyenag</a:t>
            </a:r>
            <a:r>
              <a:rPr lang="en-US" sz="2000" b="1" dirty="0" smtClean="0"/>
              <a:t>?</a:t>
            </a:r>
            <a:endParaRPr lang="fr-FR" sz="2000" dirty="0" smtClean="0"/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4-</a:t>
            </a:r>
            <a:r>
              <a:rPr lang="en-US" sz="2000" dirty="0" smtClean="0"/>
              <a:t> Work </a:t>
            </a:r>
            <a:r>
              <a:rPr lang="en-US" sz="2000" b="1" dirty="0" err="1" smtClean="0"/>
              <a:t>erincexpee</a:t>
            </a:r>
            <a:r>
              <a:rPr lang="en-US" sz="2000" b="1" dirty="0" smtClean="0"/>
              <a:t> &amp; </a:t>
            </a:r>
            <a:r>
              <a:rPr lang="en-US" sz="2000" dirty="0" smtClean="0"/>
              <a:t>academic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catialifioquns</a:t>
            </a:r>
            <a:endParaRPr lang="en-US" sz="2000" dirty="0" smtClean="0"/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5-</a:t>
            </a:r>
            <a:r>
              <a:rPr lang="en-US" sz="2000" dirty="0" smtClean="0"/>
              <a:t> Congratulations on the job. When is </a:t>
            </a:r>
            <a:r>
              <a:rPr lang="en-US" sz="2000" b="1" dirty="0" err="1" smtClean="0"/>
              <a:t>taisrtng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ated</a:t>
            </a:r>
            <a:r>
              <a:rPr lang="en-US" sz="2000" b="1" dirty="0" smtClean="0"/>
              <a:t>?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/>
              <a:t>6- </a:t>
            </a:r>
            <a:r>
              <a:rPr lang="en-US" sz="2000" dirty="0" smtClean="0"/>
              <a:t>In my new job, three weeks a year is my </a:t>
            </a:r>
            <a:r>
              <a:rPr lang="en-US" sz="2000" b="1" dirty="0" err="1" smtClean="0"/>
              <a:t>dhayiol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etennimtlet</a:t>
            </a:r>
            <a:r>
              <a:rPr lang="en-US" sz="2000" b="1" dirty="0" smtClean="0"/>
              <a:t>.</a:t>
            </a:r>
            <a:endParaRPr lang="fr-FR" sz="2000" dirty="0" smtClean="0"/>
          </a:p>
          <a:p>
            <a:pPr>
              <a:lnSpc>
                <a:spcPct val="200000"/>
              </a:lnSpc>
            </a:pPr>
            <a:endParaRPr lang="fr-FR" dirty="0" smtClean="0"/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Business English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Part II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Presentations </a:t>
            </a:r>
            <a:br>
              <a:rPr lang="en-US" b="1" dirty="0" smtClean="0"/>
            </a:br>
            <a:r>
              <a:rPr lang="en-US" b="1" dirty="0" smtClean="0"/>
              <a:t>about </a:t>
            </a:r>
            <a:br>
              <a:rPr lang="en-US" b="1" dirty="0" smtClean="0"/>
            </a:br>
            <a:r>
              <a:rPr lang="en-US" b="1" dirty="0" smtClean="0"/>
              <a:t>Different Phases of Employment Cycle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TOPICS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62000" y="948690"/>
            <a:ext cx="80772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1- The establishment phase of the employment cycle — </a:t>
            </a:r>
            <a:r>
              <a:rPr lang="en-US" b="1" dirty="0" smtClean="0"/>
              <a:t>human resource planning</a:t>
            </a:r>
            <a:r>
              <a:rPr lang="en-US" dirty="0" smtClean="0"/>
              <a:t>, </a:t>
            </a:r>
            <a:r>
              <a:rPr lang="en-US" b="1" dirty="0" smtClean="0"/>
              <a:t>job analysis </a:t>
            </a:r>
            <a:r>
              <a:rPr lang="en-US" dirty="0" smtClean="0"/>
              <a:t>and </a:t>
            </a:r>
            <a:r>
              <a:rPr lang="en-US" b="1" dirty="0" smtClean="0"/>
              <a:t>job design </a:t>
            </a:r>
            <a:r>
              <a:rPr lang="en-US" b="1" dirty="0" smtClean="0">
                <a:solidFill>
                  <a:srgbClr val="C00000"/>
                </a:solidFill>
              </a:rPr>
              <a:t>(pp 174 – 177)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2- </a:t>
            </a:r>
            <a:r>
              <a:rPr lang="en-US" dirty="0" smtClean="0"/>
              <a:t>The establishment phase of the employment cycle —</a:t>
            </a:r>
            <a:r>
              <a:rPr lang="fr-FR" b="1" dirty="0" err="1" smtClean="0"/>
              <a:t>recruitment</a:t>
            </a:r>
            <a:r>
              <a:rPr lang="fr-FR" b="1" dirty="0" smtClean="0"/>
              <a:t> and selection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(pp 178 – 181)</a:t>
            </a:r>
            <a:endParaRPr lang="fr-FR" b="1" dirty="0" smtClean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3- </a:t>
            </a:r>
            <a:r>
              <a:rPr lang="en-US" dirty="0" smtClean="0"/>
              <a:t>The establishment phase of the employment cycle —</a:t>
            </a:r>
            <a:r>
              <a:rPr lang="fr-FR" b="1" dirty="0" err="1" smtClean="0"/>
              <a:t>employment</a:t>
            </a:r>
            <a:r>
              <a:rPr lang="fr-FR" b="1" dirty="0" smtClean="0"/>
              <a:t> arrangements and </a:t>
            </a:r>
            <a:r>
              <a:rPr lang="fr-FR" b="1" dirty="0" err="1" smtClean="0"/>
              <a:t>remuneration</a:t>
            </a:r>
            <a:r>
              <a:rPr lang="fr-FR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(pp 184 – 187)</a:t>
            </a:r>
            <a:endParaRPr lang="fr-FR" b="1" dirty="0" smtClean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4- </a:t>
            </a:r>
            <a:r>
              <a:rPr lang="en-US" dirty="0" smtClean="0"/>
              <a:t>The maintenance </a:t>
            </a:r>
            <a:r>
              <a:rPr lang="en-US" dirty="0" err="1" smtClean="0"/>
              <a:t>pha</a:t>
            </a:r>
            <a:r>
              <a:rPr lang="en-US" dirty="0" smtClean="0"/>
              <a:t>---*se of the employment cycle — </a:t>
            </a:r>
            <a:r>
              <a:rPr lang="en-US" b="1" dirty="0" smtClean="0"/>
              <a:t>induction, training and </a:t>
            </a:r>
            <a:r>
              <a:rPr lang="fr-FR" b="1" dirty="0" err="1" smtClean="0"/>
              <a:t>development</a:t>
            </a:r>
            <a:r>
              <a:rPr lang="fr-FR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(pp 188 – 192)</a:t>
            </a:r>
            <a:endParaRPr lang="fr-FR" b="1" dirty="0" smtClean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5- </a:t>
            </a:r>
            <a:r>
              <a:rPr lang="en-US" dirty="0" smtClean="0"/>
              <a:t>The maintenance phase of the employment cycle — </a:t>
            </a:r>
            <a:r>
              <a:rPr lang="en-US" b="1" dirty="0" smtClean="0"/>
              <a:t>recognition and </a:t>
            </a:r>
            <a:r>
              <a:rPr lang="fr-FR" b="1" dirty="0" err="1" smtClean="0"/>
              <a:t>reward</a:t>
            </a:r>
            <a:r>
              <a:rPr lang="fr-FR" b="1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fr-FR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(pp 193 – 195)</a:t>
            </a:r>
            <a:endParaRPr lang="fr-FR" b="1" dirty="0" smtClean="0"/>
          </a:p>
          <a:p>
            <a:pPr algn="just">
              <a:lnSpc>
                <a:spcPct val="150000"/>
              </a:lnSpc>
            </a:pPr>
            <a:r>
              <a:rPr lang="fr-FR" b="1" dirty="0" smtClean="0"/>
              <a:t> 6-</a:t>
            </a:r>
            <a:r>
              <a:rPr lang="en-US" dirty="0" smtClean="0"/>
              <a:t> The maintenance phase of the employment cycle —</a:t>
            </a:r>
            <a:r>
              <a:rPr lang="fr-FR" b="1" dirty="0" smtClean="0"/>
              <a:t> performance management  </a:t>
            </a:r>
            <a:r>
              <a:rPr lang="en-US" b="1" dirty="0" smtClean="0">
                <a:solidFill>
                  <a:srgbClr val="C00000"/>
                </a:solidFill>
              </a:rPr>
              <a:t>(pp 196 – 199)</a:t>
            </a:r>
            <a:endParaRPr lang="fr-FR" b="1" dirty="0" smtClean="0"/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7- </a:t>
            </a:r>
            <a:r>
              <a:rPr lang="en-US" dirty="0" smtClean="0"/>
              <a:t>The termination phase of the employment cycle </a:t>
            </a:r>
            <a:r>
              <a:rPr lang="fr-FR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(pp 200 – 203)</a:t>
            </a:r>
            <a:endParaRPr lang="fr-FR" b="1" dirty="0" smtClean="0"/>
          </a:p>
          <a:p>
            <a:pPr algn="just"/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3400" y="394692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33400" y="533400"/>
            <a:ext cx="8077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en-US" sz="1400" dirty="0" smtClean="0"/>
              <a:t> </a:t>
            </a:r>
            <a:r>
              <a:rPr lang="en-US" sz="1400" b="1" dirty="0" err="1" smtClean="0"/>
              <a:t>Flexitime</a:t>
            </a:r>
            <a:r>
              <a:rPr lang="en-US" sz="1400" b="1" dirty="0" smtClean="0"/>
              <a:t> = a system where people can vary the start and end times </a:t>
            </a:r>
          </a:p>
          <a:p>
            <a:r>
              <a:rPr lang="en-US" sz="1400" dirty="0" smtClean="0"/>
              <a:t>- As we work </a:t>
            </a:r>
            <a:r>
              <a:rPr lang="en-US" sz="1400" dirty="0" err="1" smtClean="0"/>
              <a:t>flexitime</a:t>
            </a:r>
            <a:r>
              <a:rPr lang="en-US" sz="1400" dirty="0" smtClean="0"/>
              <a:t>, I take the children to school and arrive at nine thirty. </a:t>
            </a:r>
          </a:p>
          <a:p>
            <a:r>
              <a:rPr lang="en-US" sz="1400" dirty="0" smtClean="0"/>
              <a:t>- With </a:t>
            </a:r>
            <a:r>
              <a:rPr lang="en-US" sz="1400" dirty="0" err="1" smtClean="0"/>
              <a:t>flexitime</a:t>
            </a:r>
            <a:r>
              <a:rPr lang="en-US" sz="1400" dirty="0" smtClean="0"/>
              <a:t>, as long as I have done my seven hours, I can leave at four thirty. </a:t>
            </a:r>
          </a:p>
          <a:p>
            <a:endParaRPr lang="fr-FR" sz="1400" dirty="0" smtClean="0"/>
          </a:p>
          <a:p>
            <a:r>
              <a:rPr lang="en-US" sz="1400" b="1" dirty="0" smtClean="0"/>
              <a:t>A roster = a list of who's working when and where </a:t>
            </a:r>
          </a:p>
          <a:p>
            <a:r>
              <a:rPr lang="en-US" sz="1400" dirty="0" smtClean="0"/>
              <a:t>- The weekly roster is put up on the board so that you can see who is working. </a:t>
            </a:r>
          </a:p>
          <a:p>
            <a:pPr>
              <a:buFontTx/>
              <a:buChar char="-"/>
            </a:pPr>
            <a:r>
              <a:rPr lang="en-US" sz="1400" dirty="0" smtClean="0"/>
              <a:t>Look on the roster to see what job you are doing. </a:t>
            </a:r>
          </a:p>
          <a:p>
            <a:endParaRPr lang="fr-FR" sz="1400" dirty="0" smtClean="0"/>
          </a:p>
          <a:p>
            <a:r>
              <a:rPr lang="en-US" sz="1400" dirty="0" smtClean="0"/>
              <a:t> </a:t>
            </a:r>
            <a:r>
              <a:rPr lang="en-US" sz="1400" b="1" dirty="0" smtClean="0"/>
              <a:t>to have time off = to take vacation or leave </a:t>
            </a:r>
          </a:p>
          <a:p>
            <a:r>
              <a:rPr lang="en-US" sz="1400" dirty="0" smtClean="0"/>
              <a:t>- I'd like to have some time off next month. I need a break. </a:t>
            </a:r>
          </a:p>
          <a:p>
            <a:r>
              <a:rPr lang="en-US" sz="1400" dirty="0" smtClean="0"/>
              <a:t>- If you want to have time off, you have to fill out a request form and give it to your line manager. </a:t>
            </a:r>
          </a:p>
          <a:p>
            <a:endParaRPr lang="fr-FR" sz="1400" dirty="0" smtClean="0"/>
          </a:p>
          <a:p>
            <a:r>
              <a:rPr lang="en-US" sz="1400" b="1" dirty="0" smtClean="0"/>
              <a:t>to take a day off = to have an </a:t>
            </a:r>
            <a:r>
              <a:rPr lang="en-US" sz="1400" b="1" dirty="0" err="1" smtClean="0"/>
              <a:t>authorised</a:t>
            </a:r>
            <a:r>
              <a:rPr lang="en-US" sz="1400" b="1" dirty="0" smtClean="0"/>
              <a:t> absence from work for a day </a:t>
            </a:r>
          </a:p>
          <a:p>
            <a:r>
              <a:rPr lang="en-US" sz="1400" dirty="0" smtClean="0"/>
              <a:t>- I had two days off last week so I have a lot of work to catch up on. </a:t>
            </a:r>
          </a:p>
          <a:p>
            <a:r>
              <a:rPr lang="en-US" sz="1400" dirty="0" smtClean="0"/>
              <a:t>- I'd like a day off next week to deal with some family matters. Friday if that is convenient. </a:t>
            </a:r>
          </a:p>
          <a:p>
            <a:endParaRPr lang="en-US" sz="1400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3400" y="394692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33400" y="533401"/>
            <a:ext cx="8077200" cy="1455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Full-time = work a whole working week </a:t>
            </a:r>
          </a:p>
          <a:p>
            <a:r>
              <a:rPr lang="en-US" sz="2800" dirty="0" smtClean="0"/>
              <a:t>- At the moment I only work two days a week but I would like to work full-time. </a:t>
            </a:r>
          </a:p>
          <a:p>
            <a:r>
              <a:rPr lang="en-US" sz="2800" dirty="0" smtClean="0"/>
              <a:t>- After the birth of my son, I didn't want to go back full-time so do three days a week now. </a:t>
            </a:r>
          </a:p>
          <a:p>
            <a:endParaRPr lang="fr-FR" sz="2800" dirty="0" smtClean="0"/>
          </a:p>
          <a:p>
            <a:r>
              <a:rPr lang="en-US" sz="2800" b="1" dirty="0" smtClean="0"/>
              <a:t>Part-time = to work a part of the day or week </a:t>
            </a:r>
          </a:p>
          <a:p>
            <a:pPr>
              <a:buFontTx/>
              <a:buChar char="-"/>
            </a:pPr>
            <a:r>
              <a:rPr lang="en-US" sz="2800" dirty="0" smtClean="0"/>
              <a:t>When I was a student, I had a part-time job in a restaurant. </a:t>
            </a:r>
          </a:p>
          <a:p>
            <a:pPr>
              <a:buFontTx/>
              <a:buChar char="-"/>
            </a:pPr>
            <a:r>
              <a:rPr lang="en-US" sz="2800" dirty="0" smtClean="0"/>
              <a:t>We are looking for a part-time receptionist to work mornings. </a:t>
            </a:r>
          </a:p>
          <a:p>
            <a:endParaRPr lang="en-US" sz="2800" dirty="0" smtClean="0"/>
          </a:p>
          <a:p>
            <a:r>
              <a:rPr lang="en-US" sz="2800" b="1" dirty="0" smtClean="0"/>
              <a:t>To be punctual = to start or arrive at the specified time </a:t>
            </a:r>
          </a:p>
          <a:p>
            <a:r>
              <a:rPr lang="en-US" sz="2800" dirty="0" smtClean="0"/>
              <a:t>- She's very punctual, always here on time. </a:t>
            </a:r>
          </a:p>
          <a:p>
            <a:pPr>
              <a:buFontTx/>
              <a:buChar char="-"/>
            </a:pPr>
            <a:r>
              <a:rPr lang="en-US" sz="2800" dirty="0" smtClean="0"/>
              <a:t>Please be punctual. I don’t want to have to wait for late arrivals. </a:t>
            </a:r>
          </a:p>
          <a:p>
            <a:endParaRPr lang="en-US" sz="2800" dirty="0" smtClean="0"/>
          </a:p>
          <a:p>
            <a:r>
              <a:rPr lang="en-US" sz="2800" b="1" dirty="0" smtClean="0"/>
              <a:t>Home working = to work from home rather than going into the office </a:t>
            </a:r>
          </a:p>
          <a:p>
            <a:r>
              <a:rPr lang="en-US" sz="2800" dirty="0" smtClean="0"/>
              <a:t>- Home working misses the social element of going to work. </a:t>
            </a:r>
          </a:p>
          <a:p>
            <a:pPr>
              <a:buFontTx/>
              <a:buChar char="-"/>
            </a:pPr>
            <a:r>
              <a:rPr lang="en-US" sz="2800" dirty="0" smtClean="0"/>
              <a:t>Modern technology means that home working has become a real possibility for many people. </a:t>
            </a:r>
          </a:p>
          <a:p>
            <a:endParaRPr lang="en-US" sz="2800" dirty="0" smtClean="0"/>
          </a:p>
          <a:p>
            <a:r>
              <a:rPr lang="en-US" sz="2800" b="1" dirty="0" smtClean="0"/>
              <a:t>Time sheet = a record of the numbers of hours worked by an employee </a:t>
            </a:r>
          </a:p>
          <a:p>
            <a:r>
              <a:rPr lang="en-US" sz="2800" dirty="0" smtClean="0"/>
              <a:t>- Fill out this time sheet every day and hand it to your manager on Fridays. </a:t>
            </a:r>
          </a:p>
          <a:p>
            <a:r>
              <a:rPr lang="en-US" sz="2800" dirty="0" smtClean="0"/>
              <a:t>- We no longer have time sheets as this is done automatically by the electronic ID badges. 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38200" y="6858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do these definitions refer to? 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04800" y="1371600"/>
            <a:ext cx="8534400" cy="737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1- To do more than the usual hours required by the contract: ………………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2- When groups of workers work at different times of the day and night:…………………….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3- To work with a group during the night, often from ten pm to six am: ……………………..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4- To have an </a:t>
            </a:r>
            <a:r>
              <a:rPr lang="en-US" sz="2400" dirty="0" err="1" smtClean="0"/>
              <a:t>authorised</a:t>
            </a:r>
            <a:r>
              <a:rPr lang="en-US" sz="2400" dirty="0" smtClean="0"/>
              <a:t> absence from work for a day: ………………………………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5- A record of the numbers of hours worked by an employee: ……………………………… 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HRM Vocabulary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Working Hours II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457200"/>
            <a:ext cx="8305800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 clock in/out = to record the start or finish time of work on a special machine </a:t>
            </a:r>
          </a:p>
          <a:p>
            <a:r>
              <a:rPr lang="en-US" dirty="0" smtClean="0"/>
              <a:t>- The staff </a:t>
            </a:r>
            <a:r>
              <a:rPr lang="en-US" b="1" dirty="0" smtClean="0">
                <a:solidFill>
                  <a:srgbClr val="C00000"/>
                </a:solidFill>
              </a:rPr>
              <a:t>clock in </a:t>
            </a:r>
            <a:r>
              <a:rPr lang="en-US" dirty="0" smtClean="0"/>
              <a:t>when they arrive and </a:t>
            </a:r>
            <a:r>
              <a:rPr lang="en-US" b="1" dirty="0" smtClean="0">
                <a:solidFill>
                  <a:srgbClr val="C00000"/>
                </a:solidFill>
              </a:rPr>
              <a:t>clock out</a:t>
            </a:r>
            <a:r>
              <a:rPr lang="en-US" dirty="0" smtClean="0"/>
              <a:t> as they leave. 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Flexitime</a:t>
            </a:r>
            <a:r>
              <a:rPr lang="en-US" dirty="0" smtClean="0"/>
              <a:t> means that everyone has </a:t>
            </a:r>
            <a:r>
              <a:rPr lang="en-US" b="1" dirty="0" smtClean="0">
                <a:solidFill>
                  <a:srgbClr val="C00000"/>
                </a:solidFill>
              </a:rPr>
              <a:t>to clock in and out </a:t>
            </a:r>
            <a:r>
              <a:rPr lang="en-US" dirty="0" smtClean="0"/>
              <a:t>to keep a check on the hours worked. </a:t>
            </a:r>
          </a:p>
          <a:p>
            <a:endParaRPr lang="fr-FR" dirty="0" smtClean="0"/>
          </a:p>
          <a:p>
            <a:r>
              <a:rPr lang="en-US" b="1" dirty="0" smtClean="0"/>
              <a:t>Public holidays = national holidays that are not generally worked </a:t>
            </a:r>
          </a:p>
          <a:p>
            <a:r>
              <a:rPr lang="en-US" dirty="0" smtClean="0"/>
              <a:t>- Your holiday entitlement does not include </a:t>
            </a:r>
            <a:r>
              <a:rPr lang="en-US" b="1" dirty="0" smtClean="0">
                <a:solidFill>
                  <a:srgbClr val="C00000"/>
                </a:solidFill>
              </a:rPr>
              <a:t>public holidays </a:t>
            </a:r>
            <a:r>
              <a:rPr lang="en-US" dirty="0" smtClean="0"/>
              <a:t>like Christmas Day. </a:t>
            </a:r>
          </a:p>
          <a:p>
            <a:pPr>
              <a:buFontTx/>
              <a:buChar char="-"/>
            </a:pPr>
            <a:r>
              <a:rPr lang="en-US" dirty="0" smtClean="0"/>
              <a:t>If </a:t>
            </a:r>
            <a:r>
              <a:rPr lang="en-US" b="1" dirty="0" smtClean="0">
                <a:solidFill>
                  <a:srgbClr val="C00000"/>
                </a:solidFill>
              </a:rPr>
              <a:t>a public holiday </a:t>
            </a:r>
            <a:r>
              <a:rPr lang="en-US" dirty="0" smtClean="0"/>
              <a:t>is on a Thursday, many people take the Friday off and have a long weekend. </a:t>
            </a:r>
          </a:p>
          <a:p>
            <a:endParaRPr lang="en-US" dirty="0" smtClean="0"/>
          </a:p>
          <a:p>
            <a:r>
              <a:rPr lang="en-US" sz="2800" b="1" dirty="0" smtClean="0"/>
              <a:t>Hourly rate = the salary that is paid per hour of work </a:t>
            </a:r>
          </a:p>
          <a:p>
            <a:r>
              <a:rPr lang="en-US" sz="2800" dirty="0" smtClean="0"/>
              <a:t>- We are paid a considerably higher </a:t>
            </a:r>
            <a:r>
              <a:rPr lang="en-US" sz="2800" b="1" dirty="0" smtClean="0">
                <a:solidFill>
                  <a:srgbClr val="C00000"/>
                </a:solidFill>
              </a:rPr>
              <a:t>hourly rate </a:t>
            </a:r>
            <a:r>
              <a:rPr lang="en-US" sz="2800" dirty="0" smtClean="0"/>
              <a:t>for Sundays or evening work. </a:t>
            </a:r>
          </a:p>
          <a:p>
            <a:r>
              <a:rPr lang="en-US" sz="2800" dirty="0" smtClean="0"/>
              <a:t>- The part-time employees are paid </a:t>
            </a:r>
            <a:r>
              <a:rPr lang="en-US" sz="2800" b="1" dirty="0" smtClean="0">
                <a:solidFill>
                  <a:srgbClr val="C00000"/>
                </a:solidFill>
              </a:rPr>
              <a:t>an hourly rate</a:t>
            </a:r>
            <a:r>
              <a:rPr lang="en-US" sz="2800" dirty="0" smtClean="0"/>
              <a:t> but the permanent staff are paid a fixed salary. </a:t>
            </a:r>
          </a:p>
          <a:p>
            <a:endParaRPr lang="fr-FR" sz="2800" dirty="0" smtClean="0"/>
          </a:p>
          <a:p>
            <a:r>
              <a:rPr lang="en-US" sz="2800" b="1" dirty="0" smtClean="0"/>
              <a:t>- Fixed hours = the working hours of an employee do not change or cannot be varied </a:t>
            </a:r>
          </a:p>
          <a:p>
            <a:r>
              <a:rPr lang="en-US" sz="2800" dirty="0" smtClean="0"/>
              <a:t>- The admin staff work</a:t>
            </a:r>
            <a:r>
              <a:rPr lang="en-US" sz="2800" b="1" dirty="0" smtClean="0">
                <a:solidFill>
                  <a:srgbClr val="C00000"/>
                </a:solidFill>
              </a:rPr>
              <a:t> fixed hours</a:t>
            </a:r>
            <a:r>
              <a:rPr lang="en-US" sz="2800" dirty="0" smtClean="0"/>
              <a:t>; nine to five, five days a week. </a:t>
            </a:r>
          </a:p>
          <a:p>
            <a:r>
              <a:rPr lang="en-US" sz="2800" dirty="0" smtClean="0"/>
              <a:t>- As a freelancer, I don't have any </a:t>
            </a:r>
            <a:r>
              <a:rPr lang="en-US" sz="2800" b="1" dirty="0" smtClean="0">
                <a:solidFill>
                  <a:srgbClr val="C00000"/>
                </a:solidFill>
              </a:rPr>
              <a:t>fixed hours </a:t>
            </a:r>
            <a:r>
              <a:rPr lang="en-US" sz="2800" dirty="0" smtClean="0"/>
              <a:t>but work when the work is there. </a:t>
            </a:r>
          </a:p>
          <a:p>
            <a:endParaRPr lang="en-US" sz="2800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HRM Vocabulary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HIRE &amp; FIRE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1000" y="228600"/>
            <a:ext cx="8305800" cy="107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you </a:t>
            </a:r>
            <a:r>
              <a:rPr lang="en-US" sz="2800" b="1" dirty="0" smtClean="0"/>
              <a:t>'hire' someone, you employ them. </a:t>
            </a:r>
          </a:p>
          <a:p>
            <a:r>
              <a:rPr lang="en-US" sz="2800" dirty="0" smtClean="0"/>
              <a:t>- We </a:t>
            </a:r>
            <a:r>
              <a:rPr lang="en-US" sz="2800" b="1" dirty="0" smtClean="0">
                <a:solidFill>
                  <a:srgbClr val="C00000"/>
                </a:solidFill>
              </a:rPr>
              <a:t>hired</a:t>
            </a:r>
            <a:r>
              <a:rPr lang="en-US" sz="2800" dirty="0" smtClean="0"/>
              <a:t> him on a six month contract. </a:t>
            </a:r>
          </a:p>
          <a:p>
            <a:r>
              <a:rPr lang="en-US" sz="2800" dirty="0" smtClean="0"/>
              <a:t>- I hear that they are not </a:t>
            </a:r>
            <a:r>
              <a:rPr lang="en-US" sz="2800" b="1" dirty="0" smtClean="0">
                <a:solidFill>
                  <a:srgbClr val="C00000"/>
                </a:solidFill>
              </a:rPr>
              <a:t>hiring</a:t>
            </a:r>
            <a:r>
              <a:rPr lang="en-US" sz="2800" dirty="0" smtClean="0"/>
              <a:t> people at the moment because of budget problems. </a:t>
            </a:r>
          </a:p>
          <a:p>
            <a:endParaRPr lang="fr-FR" sz="2800" dirty="0" smtClean="0"/>
          </a:p>
          <a:p>
            <a:r>
              <a:rPr lang="en-US" sz="2800" dirty="0" smtClean="0"/>
              <a:t>If you </a:t>
            </a:r>
            <a:r>
              <a:rPr lang="en-US" sz="2800" b="1" dirty="0" smtClean="0"/>
              <a:t>'fire' somebody, you dismiss them from their job, usually because of something they did. </a:t>
            </a:r>
          </a:p>
          <a:p>
            <a:pPr>
              <a:buFontTx/>
              <a:buChar char="-"/>
            </a:pPr>
            <a:r>
              <a:rPr lang="en-US" sz="2800" dirty="0" smtClean="0"/>
              <a:t>I had to </a:t>
            </a:r>
            <a:r>
              <a:rPr lang="en-US" sz="2800" b="1" dirty="0" smtClean="0">
                <a:solidFill>
                  <a:srgbClr val="C00000"/>
                </a:solidFill>
              </a:rPr>
              <a:t>fire</a:t>
            </a:r>
            <a:r>
              <a:rPr lang="en-US" sz="2800" dirty="0" smtClean="0"/>
              <a:t> Sally because she kept on making mistakes. </a:t>
            </a:r>
          </a:p>
          <a:p>
            <a:pPr>
              <a:buFontTx/>
              <a:buChar char="-"/>
            </a:pPr>
            <a:r>
              <a:rPr lang="en-US" sz="2800" dirty="0" smtClean="0"/>
              <a:t> If you don't improve, they may decide to </a:t>
            </a:r>
            <a:r>
              <a:rPr lang="en-US" sz="2800" b="1" dirty="0" smtClean="0">
                <a:solidFill>
                  <a:srgbClr val="C00000"/>
                </a:solidFill>
              </a:rPr>
              <a:t>fire</a:t>
            </a:r>
            <a:r>
              <a:rPr lang="en-US" sz="2800" dirty="0" smtClean="0"/>
              <a:t> you. </a:t>
            </a:r>
          </a:p>
          <a:p>
            <a:endParaRPr lang="en-US" sz="2800" dirty="0" smtClean="0"/>
          </a:p>
          <a:p>
            <a:r>
              <a:rPr lang="en-US" sz="2800" dirty="0" smtClean="0"/>
              <a:t>If you </a:t>
            </a:r>
            <a:r>
              <a:rPr lang="en-US" sz="2800" b="1" dirty="0" smtClean="0"/>
              <a:t>'make somebody redundant', you dismiss them from their job for economic reasons. </a:t>
            </a:r>
          </a:p>
          <a:p>
            <a:r>
              <a:rPr lang="en-US" sz="2800" dirty="0" smtClean="0"/>
              <a:t>- They are closing down the factory and </a:t>
            </a:r>
            <a:r>
              <a:rPr lang="en-US" sz="2800" b="1" dirty="0" smtClean="0">
                <a:solidFill>
                  <a:srgbClr val="C00000"/>
                </a:solidFill>
              </a:rPr>
              <a:t>making 500 people redundant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- I </a:t>
            </a:r>
            <a:r>
              <a:rPr lang="en-US" sz="2800" b="1" dirty="0" smtClean="0">
                <a:solidFill>
                  <a:srgbClr val="C00000"/>
                </a:solidFill>
              </a:rPr>
              <a:t>was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made redundant </a:t>
            </a:r>
            <a:r>
              <a:rPr lang="en-US" sz="2800" dirty="0" smtClean="0"/>
              <a:t>from my last job. </a:t>
            </a:r>
          </a:p>
          <a:p>
            <a:endParaRPr lang="fr-FR" dirty="0" smtClean="0"/>
          </a:p>
          <a:p>
            <a:r>
              <a:rPr lang="en-US" dirty="0" smtClean="0"/>
              <a:t>If you </a:t>
            </a:r>
            <a:r>
              <a:rPr lang="en-US" b="1" dirty="0" smtClean="0"/>
              <a:t>'recruit' people, you persuade them to work for you. </a:t>
            </a:r>
          </a:p>
          <a:p>
            <a:r>
              <a:rPr lang="en-US" dirty="0" smtClean="0"/>
              <a:t>- We need to </a:t>
            </a:r>
            <a:r>
              <a:rPr lang="en-US" b="1" dirty="0" smtClean="0">
                <a:solidFill>
                  <a:srgbClr val="C00000"/>
                </a:solidFill>
              </a:rPr>
              <a:t>recruit</a:t>
            </a:r>
            <a:r>
              <a:rPr lang="en-US" dirty="0" smtClean="0"/>
              <a:t> more young engineers. </a:t>
            </a:r>
          </a:p>
          <a:p>
            <a:pPr>
              <a:buFontTx/>
              <a:buChar char="-"/>
            </a:pPr>
            <a:r>
              <a:rPr lang="en-US" dirty="0" smtClean="0"/>
              <a:t>It's difficult to </a:t>
            </a:r>
            <a:r>
              <a:rPr lang="en-US" b="1" dirty="0" smtClean="0">
                <a:solidFill>
                  <a:srgbClr val="C00000"/>
                </a:solidFill>
              </a:rPr>
              <a:t>recruit </a:t>
            </a:r>
            <a:r>
              <a:rPr lang="en-US" dirty="0" smtClean="0"/>
              <a:t>people because our pay is so low. </a:t>
            </a:r>
          </a:p>
          <a:p>
            <a:endParaRPr lang="en-US" dirty="0" smtClean="0"/>
          </a:p>
          <a:p>
            <a:r>
              <a:rPr lang="en-US" dirty="0" smtClean="0"/>
              <a:t>If you </a:t>
            </a:r>
            <a:r>
              <a:rPr lang="en-US" b="1" dirty="0" smtClean="0"/>
              <a:t>'headhunt' someone for a job, you approach them because you think they are well-qualified for the job and offer them the job. </a:t>
            </a:r>
          </a:p>
          <a:p>
            <a:r>
              <a:rPr lang="en-US" dirty="0" smtClean="0"/>
              <a:t>- We need to look at the people doing similar jobs in other companies and </a:t>
            </a:r>
            <a:r>
              <a:rPr lang="en-US" b="1" dirty="0" smtClean="0">
                <a:solidFill>
                  <a:srgbClr val="C00000"/>
                </a:solidFill>
              </a:rPr>
              <a:t>headhunt </a:t>
            </a:r>
            <a:r>
              <a:rPr lang="en-US" dirty="0" smtClean="0"/>
              <a:t>the best one. </a:t>
            </a:r>
          </a:p>
          <a:p>
            <a:r>
              <a:rPr lang="en-US" dirty="0" smtClean="0"/>
              <a:t>- He </a:t>
            </a:r>
            <a:r>
              <a:rPr lang="en-US" b="1" dirty="0" smtClean="0">
                <a:solidFill>
                  <a:srgbClr val="C00000"/>
                </a:solidFill>
              </a:rPr>
              <a:t>was headhunted </a:t>
            </a:r>
            <a:r>
              <a:rPr lang="en-US" dirty="0" smtClean="0"/>
              <a:t>at great expense but the job didn't work out and he left.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5163</TotalTime>
  <Words>3278</Words>
  <Application>Microsoft Office PowerPoint</Application>
  <PresentationFormat>On-screen Show (4:3)</PresentationFormat>
  <Paragraphs>280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Thème Office</vt:lpstr>
      <vt:lpstr>PowerPoint Presentation</vt:lpstr>
      <vt:lpstr>HRM Vocabulary </vt:lpstr>
      <vt:lpstr>PowerPoint Presentation</vt:lpstr>
      <vt:lpstr>PowerPoint Presentation</vt:lpstr>
      <vt:lpstr>PowerPoint Presentation</vt:lpstr>
      <vt:lpstr>Introduction to HRM Vocabulary  Working Hours II</vt:lpstr>
      <vt:lpstr>PowerPoint Presentation</vt:lpstr>
      <vt:lpstr>Introduction to HRM Vocabulary  HIRE &amp; FIRE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Practice </vt:lpstr>
      <vt:lpstr>PowerPoint Presentation</vt:lpstr>
      <vt:lpstr>PowerPoint Presentation</vt:lpstr>
      <vt:lpstr>PowerPoint Presentation</vt:lpstr>
      <vt:lpstr>Introduction to HRM Vocabulary  Applying for a Job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Business English Part II  Presentations  about  Different Phases of Employment Cycle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LIMAM</dc:creator>
  <cp:lastModifiedBy>BARBOUCHI</cp:lastModifiedBy>
  <cp:revision>102</cp:revision>
  <dcterms:created xsi:type="dcterms:W3CDTF">2018-09-24T23:50:46Z</dcterms:created>
  <dcterms:modified xsi:type="dcterms:W3CDTF">2020-02-27T11:33:53Z</dcterms:modified>
</cp:coreProperties>
</file>